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3"/>
  </p:notesMasterIdLst>
  <p:sldIdLst>
    <p:sldId id="257" r:id="rId2"/>
    <p:sldId id="256" r:id="rId3"/>
    <p:sldId id="277" r:id="rId4"/>
    <p:sldId id="258" r:id="rId5"/>
    <p:sldId id="259" r:id="rId6"/>
    <p:sldId id="275" r:id="rId7"/>
    <p:sldId id="276" r:id="rId8"/>
    <p:sldId id="263" r:id="rId9"/>
    <p:sldId id="261" r:id="rId10"/>
    <p:sldId id="278" r:id="rId11"/>
    <p:sldId id="262" r:id="rId12"/>
    <p:sldId id="264" r:id="rId13"/>
    <p:sldId id="265" r:id="rId14"/>
    <p:sldId id="271" r:id="rId15"/>
    <p:sldId id="266" r:id="rId16"/>
    <p:sldId id="272" r:id="rId17"/>
    <p:sldId id="267" r:id="rId18"/>
    <p:sldId id="273" r:id="rId19"/>
    <p:sldId id="268" r:id="rId20"/>
    <p:sldId id="269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2424F-AEBC-4287-A6A6-7A8B031F894A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</dgm:spPr>
      <dgm:t>
        <a:bodyPr/>
        <a:lstStyle/>
        <a:p>
          <a:endParaRPr lang="en-US"/>
        </a:p>
      </dgm:t>
    </dgm:pt>
    <dgm:pt modelId="{020A3F7A-8A61-4791-AA85-95403D8D74EA}">
      <dgm:prSet phldrT="[Text]"/>
      <dgm:spPr>
        <a:solidFill>
          <a:srgbClr val="00B050">
            <a:alpha val="50000"/>
          </a:srgbClr>
        </a:solidFill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bn-BD" dirty="0" smtClean="0"/>
            <a:t>এ </a:t>
          </a:r>
          <a:r>
            <a:rPr lang="en-US" dirty="0" smtClean="0"/>
            <a:t>.</a:t>
          </a:r>
          <a:r>
            <a:rPr lang="bn-BD" dirty="0" smtClean="0"/>
            <a:t>এফ</a:t>
          </a:r>
          <a:r>
            <a:rPr lang="en-US" dirty="0" smtClean="0"/>
            <a:t>.</a:t>
          </a:r>
          <a:r>
            <a:rPr lang="bn-BD" dirty="0" smtClean="0"/>
            <a:t> এম</a:t>
          </a:r>
          <a:r>
            <a:rPr lang="en-US" dirty="0" smtClean="0"/>
            <a:t>.</a:t>
          </a:r>
          <a:r>
            <a:rPr lang="bn-BD" dirty="0" smtClean="0"/>
            <a:t> আবদুল জলীল </a:t>
          </a:r>
          <a:endParaRPr lang="en-US" dirty="0"/>
        </a:p>
      </dgm:t>
    </dgm:pt>
    <dgm:pt modelId="{46B8F9C1-66F6-424D-AF76-C72B8F80673B}" type="parTrans" cxnId="{5EACF4C1-5216-4B94-9B67-6C58899C1CC7}">
      <dgm:prSet/>
      <dgm:spPr/>
      <dgm:t>
        <a:bodyPr/>
        <a:lstStyle/>
        <a:p>
          <a:endParaRPr lang="en-US"/>
        </a:p>
      </dgm:t>
    </dgm:pt>
    <dgm:pt modelId="{2548AB1D-E594-4490-ACB2-DFBD6B04F1AD}" type="sibTrans" cxnId="{5EACF4C1-5216-4B94-9B67-6C58899C1CC7}">
      <dgm:prSet/>
      <dgm:spPr/>
      <dgm:t>
        <a:bodyPr/>
        <a:lstStyle/>
        <a:p>
          <a:endParaRPr lang="en-US"/>
        </a:p>
      </dgm:t>
    </dgm:pt>
    <dgm:pt modelId="{17075EC5-FB56-460E-B1C1-739E2EE5EBA3}">
      <dgm:prSet phldrT="[Text]" custT="1"/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bn-BD" sz="3600" dirty="0" smtClean="0">
              <a:solidFill>
                <a:srgbClr val="C00000"/>
              </a:solidFill>
            </a:rPr>
            <a:t>মৃত্যু</a:t>
          </a:r>
          <a:r>
            <a:rPr lang="en-US" sz="3600" dirty="0" smtClean="0">
              <a:solidFill>
                <a:srgbClr val="C00000"/>
              </a:solidFill>
            </a:rPr>
            <a:t> –</a:t>
          </a:r>
          <a:endParaRPr lang="bn-BD" sz="3600" dirty="0" smtClean="0">
            <a:solidFill>
              <a:srgbClr val="C00000"/>
            </a:solidFill>
          </a:endParaRPr>
        </a:p>
        <a:p>
          <a:r>
            <a:rPr lang="bn-BD" sz="2800" dirty="0" smtClean="0">
              <a:solidFill>
                <a:srgbClr val="C00000"/>
              </a:solidFill>
            </a:rPr>
            <a:t>১৯৭৮ সালের ২রা </a:t>
          </a:r>
          <a:r>
            <a:rPr lang="en-US" sz="2800" dirty="0" smtClean="0">
              <a:solidFill>
                <a:srgbClr val="C00000"/>
              </a:solidFill>
            </a:rPr>
            <a:t>  </a:t>
          </a:r>
          <a:r>
            <a:rPr lang="bn-BD" sz="2800" dirty="0" smtClean="0">
              <a:solidFill>
                <a:srgbClr val="C00000"/>
              </a:solidFill>
            </a:rPr>
            <a:t>নভেম্বর</a:t>
          </a:r>
          <a:endParaRPr lang="en-US" sz="2800" dirty="0">
            <a:solidFill>
              <a:srgbClr val="C00000"/>
            </a:solidFill>
          </a:endParaRPr>
        </a:p>
      </dgm:t>
    </dgm:pt>
    <dgm:pt modelId="{117E88CB-10B3-4684-A9FB-E8613440E942}" type="parTrans" cxnId="{37241E58-0503-4A08-851E-42975E183DD5}">
      <dgm:prSet/>
      <dgm:spPr/>
      <dgm:t>
        <a:bodyPr/>
        <a:lstStyle/>
        <a:p>
          <a:endParaRPr lang="en-US"/>
        </a:p>
      </dgm:t>
    </dgm:pt>
    <dgm:pt modelId="{F60D99C1-698B-4117-80C8-CC48CE04E703}" type="sibTrans" cxnId="{37241E58-0503-4A08-851E-42975E183DD5}">
      <dgm:prSet/>
      <dgm:spPr/>
      <dgm:t>
        <a:bodyPr/>
        <a:lstStyle/>
        <a:p>
          <a:endParaRPr lang="en-US"/>
        </a:p>
      </dgm:t>
    </dgm:pt>
    <dgm:pt modelId="{1C43F436-8A93-484B-A679-9B823DF4AF66}">
      <dgm:prSet phldrT="[Text]" custT="1"/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bn-BD" sz="3200" dirty="0" smtClean="0">
              <a:solidFill>
                <a:srgbClr val="FF0000"/>
              </a:solidFill>
            </a:rPr>
            <a:t>জন্ম-</a:t>
          </a:r>
          <a:r>
            <a:rPr lang="en-US" sz="2800" dirty="0" smtClean="0">
              <a:solidFill>
                <a:srgbClr val="FF0000"/>
              </a:solidFill>
            </a:rPr>
            <a:t>  1916</a:t>
          </a:r>
          <a:r>
            <a:rPr lang="bn-BD" sz="2800" dirty="0" smtClean="0">
              <a:solidFill>
                <a:srgbClr val="FF0000"/>
              </a:solidFill>
            </a:rPr>
            <a:t> সালে</a:t>
          </a:r>
          <a:r>
            <a:rPr lang="en-US" sz="2800" dirty="0" smtClean="0">
              <a:solidFill>
                <a:srgbClr val="FF0000"/>
              </a:solidFill>
            </a:rPr>
            <a:t> </a:t>
          </a:r>
          <a:r>
            <a:rPr lang="bn-BD" sz="2800" dirty="0" smtClean="0">
              <a:solidFill>
                <a:srgbClr val="FF0000"/>
              </a:solidFill>
            </a:rPr>
            <a:t>খুলনার পানতিতা গ্রামে</a:t>
          </a:r>
          <a:endParaRPr lang="en-US" sz="2800" dirty="0">
            <a:solidFill>
              <a:srgbClr val="FF0000"/>
            </a:solidFill>
          </a:endParaRPr>
        </a:p>
      </dgm:t>
    </dgm:pt>
    <dgm:pt modelId="{B94112EE-CC75-4FE7-A742-C1C91A3E7F4A}" type="parTrans" cxnId="{81DCB2B3-C8AF-461A-8D8E-227C58450488}">
      <dgm:prSet/>
      <dgm:spPr/>
      <dgm:t>
        <a:bodyPr/>
        <a:lstStyle/>
        <a:p>
          <a:endParaRPr lang="en-US"/>
        </a:p>
      </dgm:t>
    </dgm:pt>
    <dgm:pt modelId="{9A20B99D-7C88-4697-A37B-6797F9E3734D}" type="sibTrans" cxnId="{81DCB2B3-C8AF-461A-8D8E-227C58450488}">
      <dgm:prSet/>
      <dgm:spPr/>
      <dgm:t>
        <a:bodyPr/>
        <a:lstStyle/>
        <a:p>
          <a:endParaRPr lang="en-US"/>
        </a:p>
      </dgm:t>
    </dgm:pt>
    <dgm:pt modelId="{EF4E9392-60F6-4F6B-821D-B5CC6EAB48F1}">
      <dgm:prSet phldrT="[Text]" custT="1"/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bn-BD" sz="4400" dirty="0" smtClean="0"/>
            <a:t>গ্রন্থ-</a:t>
          </a:r>
          <a:r>
            <a:rPr lang="bn-BD" sz="2800" dirty="0" smtClean="0"/>
            <a:t> সুন্দর বনের ইতিহাস, ইরানের বুলবুল।</a:t>
          </a:r>
          <a:endParaRPr lang="en-US" sz="2100" dirty="0"/>
        </a:p>
      </dgm:t>
    </dgm:pt>
    <dgm:pt modelId="{5E2DA816-6035-490A-AC42-EC0ACAF480B3}" type="parTrans" cxnId="{1EEFEEB0-F7A7-4CA9-9B36-0633C8819140}">
      <dgm:prSet/>
      <dgm:spPr/>
      <dgm:t>
        <a:bodyPr/>
        <a:lstStyle/>
        <a:p>
          <a:endParaRPr lang="en-US"/>
        </a:p>
      </dgm:t>
    </dgm:pt>
    <dgm:pt modelId="{5BAF4DC9-3B15-43EF-AFE1-74214E15736A}" type="sibTrans" cxnId="{1EEFEEB0-F7A7-4CA9-9B36-0633C8819140}">
      <dgm:prSet/>
      <dgm:spPr/>
      <dgm:t>
        <a:bodyPr/>
        <a:lstStyle/>
        <a:p>
          <a:endParaRPr lang="en-US"/>
        </a:p>
      </dgm:t>
    </dgm:pt>
    <dgm:pt modelId="{4BB5199C-81DE-4626-8E01-C544E98799F3}">
      <dgm:prSet phldrT="[Text]" custT="1"/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bn-BD" sz="4400" dirty="0" smtClean="0"/>
            <a:t>পেশা</a:t>
          </a:r>
        </a:p>
        <a:p>
          <a:r>
            <a:rPr lang="bn-BD" sz="2800" dirty="0" smtClean="0"/>
            <a:t>আইন জীবী</a:t>
          </a:r>
          <a:endParaRPr lang="en-US" sz="2800" dirty="0"/>
        </a:p>
      </dgm:t>
    </dgm:pt>
    <dgm:pt modelId="{6480196F-132C-4CBC-9803-9187C16F0859}" type="parTrans" cxnId="{FD9E869C-0AC8-42B3-821B-13A70372EDC7}">
      <dgm:prSet/>
      <dgm:spPr/>
      <dgm:t>
        <a:bodyPr/>
        <a:lstStyle/>
        <a:p>
          <a:endParaRPr lang="en-US"/>
        </a:p>
      </dgm:t>
    </dgm:pt>
    <dgm:pt modelId="{4EF35DC3-1486-4AC8-A1F4-456DDD88DC17}" type="sibTrans" cxnId="{FD9E869C-0AC8-42B3-821B-13A70372EDC7}">
      <dgm:prSet/>
      <dgm:spPr/>
      <dgm:t>
        <a:bodyPr/>
        <a:lstStyle/>
        <a:p>
          <a:endParaRPr lang="en-US"/>
        </a:p>
      </dgm:t>
    </dgm:pt>
    <dgm:pt modelId="{36839BF7-AB95-42A9-A98C-0495FE4A3D5A}">
      <dgm:prSet custT="1"/>
      <dgm:spPr>
        <a:solidFill>
          <a:srgbClr val="FF0000">
            <a:alpha val="50000"/>
          </a:srgbClr>
        </a:solidFill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bn-BD" sz="4000" dirty="0" smtClean="0"/>
            <a:t>প্রাপ্ত পুরস্কার</a:t>
          </a:r>
          <a:r>
            <a:rPr lang="bn-BD" sz="2800" dirty="0" smtClean="0"/>
            <a:t>-</a:t>
          </a:r>
        </a:p>
        <a:p>
          <a:r>
            <a:rPr lang="bn-BD" sz="2800" dirty="0" smtClean="0"/>
            <a:t>বাংলা একাডেমী, ইতিহাস পরিষদ </a:t>
          </a:r>
          <a:endParaRPr lang="en-US" sz="2800" dirty="0"/>
        </a:p>
      </dgm:t>
    </dgm:pt>
    <dgm:pt modelId="{9938A18E-C79A-49E8-BC96-83DFF6D0E86C}" type="parTrans" cxnId="{3CE33A09-33B6-4784-AF63-D9E5D759398E}">
      <dgm:prSet/>
      <dgm:spPr/>
      <dgm:t>
        <a:bodyPr/>
        <a:lstStyle/>
        <a:p>
          <a:endParaRPr lang="en-US"/>
        </a:p>
      </dgm:t>
    </dgm:pt>
    <dgm:pt modelId="{9E328FAE-8D16-41D3-B6BC-FFC5A48AE396}" type="sibTrans" cxnId="{3CE33A09-33B6-4784-AF63-D9E5D759398E}">
      <dgm:prSet/>
      <dgm:spPr/>
      <dgm:t>
        <a:bodyPr/>
        <a:lstStyle/>
        <a:p>
          <a:endParaRPr lang="en-US"/>
        </a:p>
      </dgm:t>
    </dgm:pt>
    <dgm:pt modelId="{9E5ED94A-BCF2-4BC2-9CB5-384B2A01421D}" type="pres">
      <dgm:prSet presAssocID="{11C2424F-AEBC-4287-A6A6-7A8B031F894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B5C4A9-CA8D-4CDD-A51F-2EEA9C301582}" type="pres">
      <dgm:prSet presAssocID="{11C2424F-AEBC-4287-A6A6-7A8B031F894A}" presName="radial" presStyleCnt="0">
        <dgm:presLayoutVars>
          <dgm:animLvl val="ctr"/>
        </dgm:presLayoutVars>
      </dgm:prSet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endParaRPr lang="en-US"/>
        </a:p>
      </dgm:t>
    </dgm:pt>
    <dgm:pt modelId="{6E6D95A8-D17E-4176-9E74-D39839BCEB21}" type="pres">
      <dgm:prSet presAssocID="{020A3F7A-8A61-4791-AA85-95403D8D74EA}" presName="centerShape" presStyleLbl="vennNode1" presStyleIdx="0" presStyleCnt="6" custScaleX="84324" custScaleY="73458" custLinFactNeighborX="-2733" custLinFactNeighborY="-4882"/>
      <dgm:spPr/>
      <dgm:t>
        <a:bodyPr/>
        <a:lstStyle/>
        <a:p>
          <a:endParaRPr lang="en-US"/>
        </a:p>
      </dgm:t>
    </dgm:pt>
    <dgm:pt modelId="{5DCE684A-53D8-46BC-926D-1A8F47661E18}" type="pres">
      <dgm:prSet presAssocID="{17075EC5-FB56-460E-B1C1-739E2EE5EBA3}" presName="node" presStyleLbl="vennNode1" presStyleIdx="1" presStyleCnt="6" custScaleX="204360" custScaleY="107695" custRadScaleRad="131929" custRadScaleInc="-113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1DFE5-7345-409D-B60A-5DDA58A48941}" type="pres">
      <dgm:prSet presAssocID="{1C43F436-8A93-484B-A679-9B823DF4AF66}" presName="node" presStyleLbl="vennNode1" presStyleIdx="2" presStyleCnt="6" custScaleX="200596" custRadScaleRad="90910" custRadScaleInc="-1104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F1388-A4A1-4019-98D0-D7724FEBC454}" type="pres">
      <dgm:prSet presAssocID="{EF4E9392-60F6-4F6B-821D-B5CC6EAB48F1}" presName="node" presStyleLbl="vennNode1" presStyleIdx="3" presStyleCnt="6" custScaleX="204227" custScaleY="101897" custRadScaleRad="101284" custRadScaleInc="-115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AFB0C2-5104-46A8-9273-1D8D82120490}" type="pres">
      <dgm:prSet presAssocID="{4BB5199C-81DE-4626-8E01-C544E98799F3}" presName="node" presStyleLbl="vennNode1" presStyleIdx="4" presStyleCnt="6" custAng="0" custScaleX="197086" custRadScaleRad="106137" custRadScaleInc="21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9BCF65-1FF3-4D55-9374-426D0EEB9273}" type="pres">
      <dgm:prSet presAssocID="{36839BF7-AB95-42A9-A98C-0495FE4A3D5A}" presName="node" presStyleLbl="vennNode1" presStyleIdx="5" presStyleCnt="6" custScaleX="208948" custScaleY="129019" custRadScaleRad="126599" custRadScaleInc="2103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E1CAEC-8941-4A76-9D00-29BEE63CAA85}" type="presOf" srcId="{11C2424F-AEBC-4287-A6A6-7A8B031F894A}" destId="{9E5ED94A-BCF2-4BC2-9CB5-384B2A01421D}" srcOrd="0" destOrd="0" presId="urn:microsoft.com/office/officeart/2005/8/layout/radial3"/>
    <dgm:cxn modelId="{FD9E869C-0AC8-42B3-821B-13A70372EDC7}" srcId="{020A3F7A-8A61-4791-AA85-95403D8D74EA}" destId="{4BB5199C-81DE-4626-8E01-C544E98799F3}" srcOrd="3" destOrd="0" parTransId="{6480196F-132C-4CBC-9803-9187C16F0859}" sibTransId="{4EF35DC3-1486-4AC8-A1F4-456DDD88DC17}"/>
    <dgm:cxn modelId="{1E284A90-7E17-4589-A218-AD9400E51420}" type="presOf" srcId="{EF4E9392-60F6-4F6B-821D-B5CC6EAB48F1}" destId="{089F1388-A4A1-4019-98D0-D7724FEBC454}" srcOrd="0" destOrd="0" presId="urn:microsoft.com/office/officeart/2005/8/layout/radial3"/>
    <dgm:cxn modelId="{B7BE4926-3994-4DE0-98FA-1F6EF4C4D74C}" type="presOf" srcId="{4BB5199C-81DE-4626-8E01-C544E98799F3}" destId="{FAAFB0C2-5104-46A8-9273-1D8D82120490}" srcOrd="0" destOrd="0" presId="urn:microsoft.com/office/officeart/2005/8/layout/radial3"/>
    <dgm:cxn modelId="{9546013E-C10B-440B-8E0C-A61CF542A68D}" type="presOf" srcId="{1C43F436-8A93-484B-A679-9B823DF4AF66}" destId="{4D31DFE5-7345-409D-B60A-5DDA58A48941}" srcOrd="0" destOrd="0" presId="urn:microsoft.com/office/officeart/2005/8/layout/radial3"/>
    <dgm:cxn modelId="{81DCB2B3-C8AF-461A-8D8E-227C58450488}" srcId="{020A3F7A-8A61-4791-AA85-95403D8D74EA}" destId="{1C43F436-8A93-484B-A679-9B823DF4AF66}" srcOrd="1" destOrd="0" parTransId="{B94112EE-CC75-4FE7-A742-C1C91A3E7F4A}" sibTransId="{9A20B99D-7C88-4697-A37B-6797F9E3734D}"/>
    <dgm:cxn modelId="{3CE33A09-33B6-4784-AF63-D9E5D759398E}" srcId="{020A3F7A-8A61-4791-AA85-95403D8D74EA}" destId="{36839BF7-AB95-42A9-A98C-0495FE4A3D5A}" srcOrd="4" destOrd="0" parTransId="{9938A18E-C79A-49E8-BC96-83DFF6D0E86C}" sibTransId="{9E328FAE-8D16-41D3-B6BC-FFC5A48AE396}"/>
    <dgm:cxn modelId="{A078B517-5C47-476D-A94F-5279853E3AC1}" type="presOf" srcId="{17075EC5-FB56-460E-B1C1-739E2EE5EBA3}" destId="{5DCE684A-53D8-46BC-926D-1A8F47661E18}" srcOrd="0" destOrd="0" presId="urn:microsoft.com/office/officeart/2005/8/layout/radial3"/>
    <dgm:cxn modelId="{8FE85C51-91C1-4DF8-A80D-7512487BB8D7}" type="presOf" srcId="{36839BF7-AB95-42A9-A98C-0495FE4A3D5A}" destId="{209BCF65-1FF3-4D55-9374-426D0EEB9273}" srcOrd="0" destOrd="0" presId="urn:microsoft.com/office/officeart/2005/8/layout/radial3"/>
    <dgm:cxn modelId="{5EACF4C1-5216-4B94-9B67-6C58899C1CC7}" srcId="{11C2424F-AEBC-4287-A6A6-7A8B031F894A}" destId="{020A3F7A-8A61-4791-AA85-95403D8D74EA}" srcOrd="0" destOrd="0" parTransId="{46B8F9C1-66F6-424D-AF76-C72B8F80673B}" sibTransId="{2548AB1D-E594-4490-ACB2-DFBD6B04F1AD}"/>
    <dgm:cxn modelId="{1EEFEEB0-F7A7-4CA9-9B36-0633C8819140}" srcId="{020A3F7A-8A61-4791-AA85-95403D8D74EA}" destId="{EF4E9392-60F6-4F6B-821D-B5CC6EAB48F1}" srcOrd="2" destOrd="0" parTransId="{5E2DA816-6035-490A-AC42-EC0ACAF480B3}" sibTransId="{5BAF4DC9-3B15-43EF-AFE1-74214E15736A}"/>
    <dgm:cxn modelId="{37241E58-0503-4A08-851E-42975E183DD5}" srcId="{020A3F7A-8A61-4791-AA85-95403D8D74EA}" destId="{17075EC5-FB56-460E-B1C1-739E2EE5EBA3}" srcOrd="0" destOrd="0" parTransId="{117E88CB-10B3-4684-A9FB-E8613440E942}" sibTransId="{F60D99C1-698B-4117-80C8-CC48CE04E703}"/>
    <dgm:cxn modelId="{CEFDD7F6-2034-4F58-963F-9FFA109E4066}" type="presOf" srcId="{020A3F7A-8A61-4791-AA85-95403D8D74EA}" destId="{6E6D95A8-D17E-4176-9E74-D39839BCEB21}" srcOrd="0" destOrd="0" presId="urn:microsoft.com/office/officeart/2005/8/layout/radial3"/>
    <dgm:cxn modelId="{70D07BFE-4D13-47E7-BA9B-C1BF13EAA95C}" type="presParOf" srcId="{9E5ED94A-BCF2-4BC2-9CB5-384B2A01421D}" destId="{11B5C4A9-CA8D-4CDD-A51F-2EEA9C301582}" srcOrd="0" destOrd="0" presId="urn:microsoft.com/office/officeart/2005/8/layout/radial3"/>
    <dgm:cxn modelId="{D22C3178-E8E7-42A1-AF09-ED27E35FB5AF}" type="presParOf" srcId="{11B5C4A9-CA8D-4CDD-A51F-2EEA9C301582}" destId="{6E6D95A8-D17E-4176-9E74-D39839BCEB21}" srcOrd="0" destOrd="0" presId="urn:microsoft.com/office/officeart/2005/8/layout/radial3"/>
    <dgm:cxn modelId="{CD312C4F-654B-4A38-979C-472E423DE07A}" type="presParOf" srcId="{11B5C4A9-CA8D-4CDD-A51F-2EEA9C301582}" destId="{5DCE684A-53D8-46BC-926D-1A8F47661E18}" srcOrd="1" destOrd="0" presId="urn:microsoft.com/office/officeart/2005/8/layout/radial3"/>
    <dgm:cxn modelId="{BD195121-F98C-4DA1-A3DF-9CD8C8E7ECD2}" type="presParOf" srcId="{11B5C4A9-CA8D-4CDD-A51F-2EEA9C301582}" destId="{4D31DFE5-7345-409D-B60A-5DDA58A48941}" srcOrd="2" destOrd="0" presId="urn:microsoft.com/office/officeart/2005/8/layout/radial3"/>
    <dgm:cxn modelId="{51D428B8-829A-4048-B88F-BECBF224852C}" type="presParOf" srcId="{11B5C4A9-CA8D-4CDD-A51F-2EEA9C301582}" destId="{089F1388-A4A1-4019-98D0-D7724FEBC454}" srcOrd="3" destOrd="0" presId="urn:microsoft.com/office/officeart/2005/8/layout/radial3"/>
    <dgm:cxn modelId="{9F91BC1F-BFDE-4241-9CF0-5449C435DD46}" type="presParOf" srcId="{11B5C4A9-CA8D-4CDD-A51F-2EEA9C301582}" destId="{FAAFB0C2-5104-46A8-9273-1D8D82120490}" srcOrd="4" destOrd="0" presId="urn:microsoft.com/office/officeart/2005/8/layout/radial3"/>
    <dgm:cxn modelId="{F4A7CE35-C3C2-4C5C-A6CB-E6FC37AF5FB8}" type="presParOf" srcId="{11B5C4A9-CA8D-4CDD-A51F-2EEA9C301582}" destId="{209BCF65-1FF3-4D55-9374-426D0EEB9273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D95A8-D17E-4176-9E74-D39839BCEB21}">
      <dsp:nvSpPr>
        <dsp:cNvPr id="0" name=""/>
        <dsp:cNvSpPr/>
      </dsp:nvSpPr>
      <dsp:spPr>
        <a:xfrm>
          <a:off x="3176385" y="1703419"/>
          <a:ext cx="2828489" cy="2464010"/>
        </a:xfrm>
        <a:prstGeom prst="ellipse">
          <a:avLst/>
        </a:prstGeom>
        <a:solidFill>
          <a:srgbClr val="00B05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/>
            <a:t>এ </a:t>
          </a:r>
          <a:r>
            <a:rPr lang="en-US" sz="4000" kern="1200" dirty="0" smtClean="0"/>
            <a:t>.</a:t>
          </a:r>
          <a:r>
            <a:rPr lang="bn-BD" sz="4000" kern="1200" dirty="0" smtClean="0"/>
            <a:t>এফ</a:t>
          </a:r>
          <a:r>
            <a:rPr lang="en-US" sz="4000" kern="1200" dirty="0" smtClean="0"/>
            <a:t>.</a:t>
          </a:r>
          <a:r>
            <a:rPr lang="bn-BD" sz="4000" kern="1200" dirty="0" smtClean="0"/>
            <a:t> এম</a:t>
          </a:r>
          <a:r>
            <a:rPr lang="en-US" sz="4000" kern="1200" dirty="0" smtClean="0"/>
            <a:t>.</a:t>
          </a:r>
          <a:r>
            <a:rPr lang="bn-BD" sz="4000" kern="1200" dirty="0" smtClean="0"/>
            <a:t> আবদুল জলীল </a:t>
          </a:r>
          <a:endParaRPr lang="en-US" sz="4000" kern="1200" dirty="0"/>
        </a:p>
      </dsp:txBody>
      <dsp:txXfrm>
        <a:off x="3590608" y="2064265"/>
        <a:ext cx="2000043" cy="1742318"/>
      </dsp:txXfrm>
    </dsp:sp>
    <dsp:sp modelId="{5DCE684A-53D8-46BC-926D-1A8F47661E18}">
      <dsp:nvSpPr>
        <dsp:cNvPr id="0" name=""/>
        <dsp:cNvSpPr/>
      </dsp:nvSpPr>
      <dsp:spPr>
        <a:xfrm>
          <a:off x="147716" y="1828361"/>
          <a:ext cx="3427435" cy="180621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rgbClr val="C00000"/>
              </a:solidFill>
            </a:rPr>
            <a:t>মৃত্যু</a:t>
          </a:r>
          <a:r>
            <a:rPr lang="en-US" sz="3600" kern="1200" dirty="0" smtClean="0">
              <a:solidFill>
                <a:srgbClr val="C00000"/>
              </a:solidFill>
            </a:rPr>
            <a:t> –</a:t>
          </a:r>
          <a:endParaRPr lang="bn-BD" sz="3600" kern="1200" dirty="0" smtClean="0">
            <a:solidFill>
              <a:srgbClr val="C00000"/>
            </a:solidFill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rgbClr val="C00000"/>
              </a:solidFill>
            </a:rPr>
            <a:t>১৯৭৮ সালের ২রা </a:t>
          </a:r>
          <a:r>
            <a:rPr lang="en-US" sz="2800" kern="1200" dirty="0" smtClean="0">
              <a:solidFill>
                <a:srgbClr val="C00000"/>
              </a:solidFill>
            </a:rPr>
            <a:t>  </a:t>
          </a:r>
          <a:r>
            <a:rPr lang="bn-BD" sz="2800" kern="1200" dirty="0" smtClean="0">
              <a:solidFill>
                <a:srgbClr val="C00000"/>
              </a:solidFill>
            </a:rPr>
            <a:t>নভেম্বর</a:t>
          </a:r>
          <a:endParaRPr lang="en-US" sz="2800" kern="1200" dirty="0">
            <a:solidFill>
              <a:srgbClr val="C00000"/>
            </a:solidFill>
          </a:endParaRPr>
        </a:p>
      </dsp:txBody>
      <dsp:txXfrm>
        <a:off x="649652" y="2092875"/>
        <a:ext cx="2423563" cy="1277185"/>
      </dsp:txXfrm>
    </dsp:sp>
    <dsp:sp modelId="{4D31DFE5-7345-409D-B60A-5DDA58A48941}">
      <dsp:nvSpPr>
        <dsp:cNvPr id="0" name=""/>
        <dsp:cNvSpPr/>
      </dsp:nvSpPr>
      <dsp:spPr>
        <a:xfrm>
          <a:off x="2768143" y="343212"/>
          <a:ext cx="3364307" cy="16771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FF0000"/>
              </a:solidFill>
            </a:rPr>
            <a:t>জন্ম-</a:t>
          </a:r>
          <a:r>
            <a:rPr lang="en-US" sz="2800" kern="1200" dirty="0" smtClean="0">
              <a:solidFill>
                <a:srgbClr val="FF0000"/>
              </a:solidFill>
            </a:rPr>
            <a:t>  1916</a:t>
          </a:r>
          <a:r>
            <a:rPr lang="bn-BD" sz="2800" kern="1200" dirty="0" smtClean="0">
              <a:solidFill>
                <a:srgbClr val="FF0000"/>
              </a:solidFill>
            </a:rPr>
            <a:t> সালে</a:t>
          </a:r>
          <a:r>
            <a:rPr lang="en-US" sz="2800" kern="1200" dirty="0" smtClean="0">
              <a:solidFill>
                <a:srgbClr val="FF0000"/>
              </a:solidFill>
            </a:rPr>
            <a:t> </a:t>
          </a:r>
          <a:r>
            <a:rPr lang="bn-BD" sz="2800" kern="1200" dirty="0" smtClean="0">
              <a:solidFill>
                <a:srgbClr val="FF0000"/>
              </a:solidFill>
            </a:rPr>
            <a:t>খুলনার পানতিতা গ্রামে</a:t>
          </a:r>
          <a:endParaRPr lang="en-US" sz="2800" kern="1200" dirty="0">
            <a:solidFill>
              <a:srgbClr val="FF0000"/>
            </a:solidFill>
          </a:endParaRPr>
        </a:p>
      </dsp:txBody>
      <dsp:txXfrm>
        <a:off x="3260834" y="588826"/>
        <a:ext cx="2378925" cy="1185927"/>
      </dsp:txXfrm>
    </dsp:sp>
    <dsp:sp modelId="{089F1388-A4A1-4019-98D0-D7724FEBC454}">
      <dsp:nvSpPr>
        <dsp:cNvPr id="0" name=""/>
        <dsp:cNvSpPr/>
      </dsp:nvSpPr>
      <dsp:spPr>
        <a:xfrm>
          <a:off x="4541906" y="3874778"/>
          <a:ext cx="3425205" cy="170897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/>
            <a:t>গ্রন্থ-</a:t>
          </a:r>
          <a:r>
            <a:rPr lang="bn-BD" sz="2800" kern="1200" dirty="0" smtClean="0"/>
            <a:t> সুন্দর বনের ইতিহাস, ইরানের বুলবুল।</a:t>
          </a:r>
          <a:endParaRPr lang="en-US" sz="2100" kern="1200" dirty="0"/>
        </a:p>
      </dsp:txBody>
      <dsp:txXfrm>
        <a:off x="5043516" y="4125051"/>
        <a:ext cx="2421985" cy="1208425"/>
      </dsp:txXfrm>
    </dsp:sp>
    <dsp:sp modelId="{FAAFB0C2-5104-46A8-9273-1D8D82120490}">
      <dsp:nvSpPr>
        <dsp:cNvPr id="0" name=""/>
        <dsp:cNvSpPr/>
      </dsp:nvSpPr>
      <dsp:spPr>
        <a:xfrm>
          <a:off x="1244333" y="3751274"/>
          <a:ext cx="3305439" cy="16771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/>
            <a:t>পেশা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/>
            <a:t>আইন জীবী</a:t>
          </a:r>
          <a:endParaRPr lang="en-US" sz="2800" kern="1200" dirty="0"/>
        </a:p>
      </dsp:txBody>
      <dsp:txXfrm>
        <a:off x="1728403" y="3996888"/>
        <a:ext cx="2337299" cy="1185927"/>
      </dsp:txXfrm>
    </dsp:sp>
    <dsp:sp modelId="{209BCF65-1FF3-4D55-9374-426D0EEB9273}">
      <dsp:nvSpPr>
        <dsp:cNvPr id="0" name=""/>
        <dsp:cNvSpPr/>
      </dsp:nvSpPr>
      <dsp:spPr>
        <a:xfrm>
          <a:off x="5673343" y="1559694"/>
          <a:ext cx="3504383" cy="2163849"/>
        </a:xfrm>
        <a:prstGeom prst="ellipse">
          <a:avLst/>
        </a:prstGeom>
        <a:solidFill>
          <a:srgbClr val="FF000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/>
            <a:t>প্রাপ্ত পুরস্কার</a:t>
          </a:r>
          <a:r>
            <a:rPr lang="bn-BD" sz="2800" kern="1200" dirty="0" smtClean="0"/>
            <a:t>-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/>
            <a:t>বাংলা একাডেমী, ইতিহাস পরিষদ </a:t>
          </a:r>
          <a:endParaRPr lang="en-US" sz="2800" kern="1200" dirty="0"/>
        </a:p>
      </dsp:txBody>
      <dsp:txXfrm>
        <a:off x="6186548" y="1876582"/>
        <a:ext cx="2477973" cy="1530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73A70-9EE0-41CF-AD86-5AC7380DD9E2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27B13-6FC5-43B3-81E6-1288A98E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69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27B13-6FC5-43B3-81E6-1288A98E4F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32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4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0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3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43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84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4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9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1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89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14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0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F9674-AE46-4DCD-A3F0-A0FD5A0ED5A6}" type="datetimeFigureOut">
              <a:rPr lang="en-US" smtClean="0"/>
              <a:t>29-Oct-13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9CFFF-F9F8-4E01-A314-1414EA066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0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24890" y="-82062"/>
            <a:ext cx="540992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115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54" y="1897039"/>
            <a:ext cx="6593372" cy="43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16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9723" y="378305"/>
            <a:ext cx="5369169" cy="1323439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bn-BD" sz="8000" dirty="0" smtClean="0">
                <a:solidFill>
                  <a:srgbClr val="00B0F0"/>
                </a:solidFill>
              </a:rPr>
              <a:t>শিক্ষক পরিচিতি</a:t>
            </a:r>
            <a:endParaRPr lang="en-US" sz="8000" dirty="0"/>
          </a:p>
        </p:txBody>
      </p:sp>
      <p:sp>
        <p:nvSpPr>
          <p:cNvPr id="4" name="Rectangle 3"/>
          <p:cNvSpPr/>
          <p:nvPr/>
        </p:nvSpPr>
        <p:spPr>
          <a:xfrm>
            <a:off x="3344613" y="2574428"/>
            <a:ext cx="4967049" cy="338554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শাহজাহান 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কবীর</a:t>
            </a:r>
            <a:endParaRPr lang="en-US" sz="5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কম্পিউটার)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নওপাড়া 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দ্বি-মুখী উচ্চ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              </a:t>
            </a:r>
            <a:endParaRPr lang="bn-BD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গুরুদাস পুর, নাটোর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		     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 ডি নম্বর-৩০</a:t>
            </a:r>
          </a:p>
        </p:txBody>
      </p:sp>
    </p:spTree>
    <p:extLst>
      <p:ext uri="{BB962C8B-B14F-4D97-AF65-F5344CB8AC3E}">
        <p14:creationId xmlns:p14="http://schemas.microsoft.com/office/powerpoint/2010/main" val="4173731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98277" y="378305"/>
            <a:ext cx="4360985" cy="1323439"/>
          </a:xfrm>
          <a:prstGeom prst="rect">
            <a:avLst/>
          </a:prstGeom>
          <a:solidFill>
            <a:srgbClr val="7030A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bn-BD" sz="8000" dirty="0" smtClean="0">
                <a:solidFill>
                  <a:srgbClr val="00B0F0"/>
                </a:solidFill>
              </a:rPr>
              <a:t>পাঠ পরিচিতি</a:t>
            </a:r>
            <a:endParaRPr lang="en-US" sz="8000" dirty="0"/>
          </a:p>
        </p:txBody>
      </p:sp>
      <p:sp>
        <p:nvSpPr>
          <p:cNvPr id="5" name="Rectangle 4"/>
          <p:cNvSpPr/>
          <p:nvPr/>
        </p:nvSpPr>
        <p:spPr>
          <a:xfrm>
            <a:off x="3956399" y="2323375"/>
            <a:ext cx="4337595" cy="310854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শ্রেনীঃ ৬ষ্ঠ 	</a:t>
            </a:r>
            <a:endParaRPr lang="en-US" sz="40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১মপত্র (গদ্য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 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২৬/১০/২০১৩ইং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07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588" y="1016913"/>
            <a:ext cx="5052790" cy="28030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9" y="3932388"/>
            <a:ext cx="5423076" cy="26898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545465" y="135031"/>
            <a:ext cx="8306873" cy="76944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নিচের ছবিগুলো দেখ ও কোথায় বাস করে বল ?</a:t>
            </a:r>
            <a:endParaRPr lang="en-US" sz="36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3" y="1016667"/>
            <a:ext cx="5255412" cy="2803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2" descr="C:\Users\Doel-1612i3\Downloads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981" y="3932388"/>
            <a:ext cx="4921952" cy="28428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7799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70456" y="312603"/>
            <a:ext cx="11668259" cy="6202362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ctr"/>
            <a:r>
              <a:rPr lang="bn-BD" sz="7200" dirty="0" smtClean="0"/>
              <a:t/>
            </a:r>
            <a:br>
              <a:rPr lang="bn-BD" sz="7200" dirty="0" smtClean="0"/>
            </a:br>
            <a:r>
              <a:rPr lang="bn-BD" sz="7200" dirty="0" smtClean="0"/>
              <a:t>আজকের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b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জানা-অজানার সুন্দরবন</a:t>
            </a:r>
            <a:b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05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641488" y="173852"/>
            <a:ext cx="5251939" cy="1542835"/>
          </a:xfrm>
          <a:prstGeom prst="ellipse">
            <a:avLst/>
          </a:prstGeom>
          <a:solidFill>
            <a:schemeClr val="accent2">
              <a:lumMod val="5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8800" dirty="0"/>
              <a:t>শিখন ফল</a:t>
            </a:r>
            <a:endParaRPr lang="en-US" sz="8800" dirty="0"/>
          </a:p>
        </p:txBody>
      </p:sp>
      <p:sp>
        <p:nvSpPr>
          <p:cNvPr id="2" name="Rectangle 1"/>
          <p:cNvSpPr/>
          <p:nvPr/>
        </p:nvSpPr>
        <p:spPr>
          <a:xfrm>
            <a:off x="1171977" y="2065608"/>
            <a:ext cx="8190963" cy="526297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600" dirty="0"/>
              <a:t>    </a:t>
            </a:r>
            <a:br>
              <a:rPr lang="bn-BD" sz="3600" dirty="0"/>
            </a:b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ym typeface="Wingdings" panose="05000000000000000000" pitchFamily="2" charset="2"/>
              </a:rPr>
              <a:t></a:t>
            </a:r>
            <a:r>
              <a:rPr lang="bn-BD" sz="4800" dirty="0" smtClean="0">
                <a:sym typeface="Wingdings" panose="05000000000000000000" pitchFamily="2" charset="2"/>
              </a:rPr>
              <a:t> </a:t>
            </a:r>
            <a:r>
              <a:rPr lang="bn-BD" sz="4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 </a:t>
            </a:r>
            <a:r>
              <a:rPr lang="bn-BD" sz="4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বলতে পারবে</a:t>
            </a:r>
            <a:r>
              <a:rPr lang="bn-BD" sz="4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bn-BD" sz="4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ym typeface="Wingdings" panose="05000000000000000000" pitchFamily="2" charset="2"/>
              </a:rPr>
              <a:t></a:t>
            </a:r>
            <a:r>
              <a:rPr lang="bn-BD" sz="4800" dirty="0" smtClean="0">
                <a:sym typeface="Wingdings" panose="05000000000000000000" pitchFamily="2" charset="2"/>
              </a:rPr>
              <a:t> </a:t>
            </a: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কঠিন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বলতে পারবে।</a:t>
            </a:r>
            <a:b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ym typeface="Wingdings" panose="05000000000000000000" pitchFamily="2" charset="2"/>
              </a:rPr>
              <a:t></a:t>
            </a:r>
            <a:r>
              <a:rPr lang="bn-BD" sz="4800" dirty="0" smtClean="0">
                <a:sym typeface="Wingdings" panose="05000000000000000000" pitchFamily="2" charset="2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 </a:t>
            </a:r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বাক্য তৈরি করতে পারবে।</a:t>
            </a:r>
            <a:b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ym typeface="Wingdings" panose="05000000000000000000" pitchFamily="2" charset="2"/>
              </a:rPr>
              <a:t></a:t>
            </a:r>
            <a:r>
              <a:rPr lang="bn-BD" sz="4800" dirty="0" smtClean="0">
                <a:sym typeface="Wingdings" panose="05000000000000000000" pitchFamily="2" charset="2"/>
              </a:rPr>
              <a:t> </a:t>
            </a:r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সুন্দরবন </a:t>
            </a:r>
            <a:r>
              <a:rPr lang="bn-BD" sz="4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 ধারনা দিতে পারবে।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dirty="0"/>
              <a:t>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6338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341811" y="0"/>
            <a:ext cx="3181350" cy="760412"/>
          </a:xfr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bn-BD" dirty="0"/>
              <a:t>লেখক </a:t>
            </a:r>
            <a:r>
              <a:rPr lang="bn-BD" dirty="0" smtClean="0"/>
              <a:t>পরিচিতিঃ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15277965"/>
              </p:ext>
            </p:extLst>
          </p:nvPr>
        </p:nvGraphicFramePr>
        <p:xfrm>
          <a:off x="810228" y="719666"/>
          <a:ext cx="9349772" cy="5831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3001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815921" y="283336"/>
            <a:ext cx="8058150" cy="4481848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bn-BD" sz="115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 পাঠ</a:t>
            </a:r>
            <a:br>
              <a:rPr lang="bn-BD" sz="115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9600" dirty="0">
                <a:sym typeface="Wingdings" panose="05000000000000000000" pitchFamily="2" charset="2"/>
              </a:rPr>
              <a:t></a:t>
            </a:r>
            <a:r>
              <a:rPr lang="bn-BD" sz="115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15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বই দেখে নিজে পড়বেন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b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3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849" y="1125113"/>
            <a:ext cx="3001963" cy="1857375"/>
          </a:xfrm>
        </p:spPr>
      </p:pic>
      <p:pic>
        <p:nvPicPr>
          <p:cNvPr id="14" name="Content Placeholder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86" y="4908919"/>
            <a:ext cx="2915751" cy="19490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786" y="3067865"/>
            <a:ext cx="3002026" cy="17430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9262" y="621323"/>
            <a:ext cx="1453661" cy="715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1662" y="773723"/>
            <a:ext cx="1453661" cy="715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1193960" y="1192844"/>
            <a:ext cx="2431622" cy="1380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533089" y="1559777"/>
            <a:ext cx="1753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বাসস্থান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1264221" y="3174538"/>
            <a:ext cx="2291099" cy="1380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1193959" y="4855107"/>
            <a:ext cx="2361361" cy="1380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301262" y="3531892"/>
            <a:ext cx="1428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মনোরম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77107" y="5255644"/>
            <a:ext cx="1774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ভয়ংকর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Pentagon 29"/>
          <p:cNvSpPr/>
          <p:nvPr/>
        </p:nvSpPr>
        <p:spPr>
          <a:xfrm>
            <a:off x="2145323" y="11160"/>
            <a:ext cx="7016953" cy="8694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দেখে অর্থ বল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Content Placeholder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186" y="5061319"/>
            <a:ext cx="2915751" cy="19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35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714" y="2102217"/>
            <a:ext cx="3001963" cy="1443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425" y="3734873"/>
            <a:ext cx="3002026" cy="1240278"/>
          </a:xfrm>
          <a:prstGeom prst="rect">
            <a:avLst/>
          </a:prstGeom>
        </p:spPr>
      </p:pic>
      <p:pic>
        <p:nvPicPr>
          <p:cNvPr id="6" name="Content Placeholder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821" y="5164428"/>
            <a:ext cx="2915751" cy="1464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99653" y="1167891"/>
            <a:ext cx="1240926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চিত্র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26243" y="1085211"/>
            <a:ext cx="1017431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শব্দ</a:t>
            </a:r>
            <a:r>
              <a:rPr lang="bn-BD" sz="6000" dirty="0" smtClean="0"/>
              <a:t> </a:t>
            </a:r>
            <a:endParaRPr lang="en-US" sz="6000" dirty="0"/>
          </a:p>
        </p:txBody>
      </p:sp>
      <p:sp>
        <p:nvSpPr>
          <p:cNvPr id="9" name="TextBox 8"/>
          <p:cNvSpPr txBox="1"/>
          <p:nvPr/>
        </p:nvSpPr>
        <p:spPr>
          <a:xfrm>
            <a:off x="9343939" y="1295488"/>
            <a:ext cx="1146219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অর্থ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2428876" y="5305315"/>
            <a:ext cx="2728173" cy="149394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ভয়ংকর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479439" y="3507575"/>
            <a:ext cx="2728173" cy="1612949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মনোরম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2296645" y="2064845"/>
            <a:ext cx="2841674" cy="14053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বাসস্থান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8278677" y="5305315"/>
            <a:ext cx="3831931" cy="1405359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যা থেকে ভীতি সঞ্চার হয়।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8398344" y="3759069"/>
            <a:ext cx="3767184" cy="14053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মনোহর 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8398344" y="2073817"/>
            <a:ext cx="3767184" cy="14337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বসবাসের জায়গা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38319" y="-110898"/>
            <a:ext cx="3000777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7200" b="1" dirty="0" smtClean="0"/>
              <a:t>সমাধা</a:t>
            </a:r>
            <a:r>
              <a:rPr lang="bn-BD" sz="7200" dirty="0" smtClean="0"/>
              <a:t>নঃ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40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54013" y="442398"/>
            <a:ext cx="3055717" cy="1325563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সরব পাঠ-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85611" y="1953699"/>
            <a:ext cx="10098088" cy="1768296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(শিক্ষার্থীদের মধ্য হতে ২/৩ জন পাঠ করবে।  অন্যরা মিলিয়ে দেখবে।)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8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Decision 5"/>
          <p:cNvSpPr/>
          <p:nvPr/>
        </p:nvSpPr>
        <p:spPr>
          <a:xfrm>
            <a:off x="587332" y="6179"/>
            <a:ext cx="9730154" cy="176749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64422" y="449664"/>
            <a:ext cx="594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 আকর্ষণ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165" y="4790055"/>
            <a:ext cx="2901164" cy="15515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196" y="3300574"/>
            <a:ext cx="2860133" cy="149255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42672" y="1964273"/>
            <a:ext cx="16285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50845" y="3438098"/>
            <a:ext cx="1817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কুমির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03837" y="4782849"/>
            <a:ext cx="2321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মৌ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চাক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165" y="1842594"/>
            <a:ext cx="2859088" cy="1389063"/>
          </a:xfrm>
        </p:spPr>
      </p:pic>
      <p:sp>
        <p:nvSpPr>
          <p:cNvPr id="17" name="Rectangle 16"/>
          <p:cNvSpPr/>
          <p:nvPr/>
        </p:nvSpPr>
        <p:spPr>
          <a:xfrm>
            <a:off x="1085087" y="6358440"/>
            <a:ext cx="73395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উপরের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ছবিগুলো দিয়ে বাক্য তৈরি কর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2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37637" y="2923505"/>
            <a:ext cx="9732132" cy="199132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bn-BD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সুন্দরবনের সবচেয়ে দামি বৃক্ষের নাম কি?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2769196" y="1162843"/>
            <a:ext cx="6003235" cy="1325563"/>
          </a:xfrm>
          <a:prstGeom prst="flowChartTerminator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কর্ম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পত্র-১ (একক কাজ)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649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53428" y="365125"/>
            <a:ext cx="2476982" cy="13255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81070" y="2005929"/>
            <a:ext cx="7060557" cy="778679"/>
          </a:xfrm>
          <a:solidFill>
            <a:srgbClr val="00B0F0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n-BD" sz="48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সবচেয়ে দামি বৃক্ষের নাম পশুর।</a:t>
            </a:r>
            <a:endParaRPr lang="en-US" sz="48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99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56847" y="6027245"/>
            <a:ext cx="9913937" cy="830755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চিত্রের আলোকে বানরের স্বভাবগত দুইটি বৈশিষ্ট্য লিখ।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urved Down Ribbon 4"/>
          <p:cNvSpPr/>
          <p:nvPr/>
        </p:nvSpPr>
        <p:spPr>
          <a:xfrm>
            <a:off x="715618" y="230188"/>
            <a:ext cx="10638182" cy="1460500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63179" y="923597"/>
            <a:ext cx="5234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পত্র-২(জোড়ায় কাজ)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3" descr="C:\Users\Doel-1612i3\Downloads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814" y="2384097"/>
            <a:ext cx="6271789" cy="3106616"/>
          </a:xfrm>
          <a:prstGeom prst="round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35596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739425" y="249215"/>
            <a:ext cx="2665927" cy="1325563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72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72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21217" y="1774110"/>
            <a:ext cx="10515600" cy="2166826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bn-BD" sz="60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গাছে গাছে লাফা লাফি করে বেড়ায় 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6000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হরিনের পিঠে চড়ে আনন্দ উপভোগ করে।</a:t>
            </a:r>
            <a:endParaRPr lang="en-US" sz="60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869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Horizontal Scroll 3"/>
          <p:cNvSpPr/>
          <p:nvPr/>
        </p:nvSpPr>
        <p:spPr>
          <a:xfrm>
            <a:off x="2872570" y="-154030"/>
            <a:ext cx="6414052" cy="159619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কর্ম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পত্র-৩</a:t>
            </a: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(দলীয় কাজ)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820427"/>
            <a:ext cx="12064181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সুন্দরবনকে বৈচিত্র্যপুর্ন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বলা হয়েছে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কেন?চিত্রের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আলোকে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 কর।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2" descr="C:\Users\Doel-1612i3\Downloads\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6" t="5211" r="5368" b="-5211"/>
          <a:stretch/>
        </p:blipFill>
        <p:spPr bwMode="auto">
          <a:xfrm>
            <a:off x="6711345" y="1440178"/>
            <a:ext cx="4927575" cy="4117025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2" descr="C:\Users\Doel-1612i3\Downloads\33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86" y="1440178"/>
            <a:ext cx="5058573" cy="3786884"/>
          </a:xfrm>
          <a:prstGeom prst="rect">
            <a:avLst/>
          </a:prstGeom>
          <a:solidFill>
            <a:schemeClr val="accent3">
              <a:lumMod val="50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3289342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59706" y="236499"/>
            <a:ext cx="2672862" cy="1325563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75763" y="1774109"/>
            <a:ext cx="10515600" cy="250167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সুন্দরবনের শুরু থেকে বঙ্গোপসাগরের তীর পর্যন্ত মনোরম দৃশ্য। </a:t>
            </a:r>
          </a:p>
          <a:p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 পরে সবুজের সমারোহ, বিচিত্র রকমের পাখির কলরব, </a:t>
            </a:r>
          </a:p>
          <a:p>
            <a:r>
              <a:rPr lang="bn-BD" sz="36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গভীর অরণ্যে দেখা মেলে রয়েল বেঙ্গল টাইগারের ।সব কিছু মিলিয়ে সুন্দরবনকে বৈচিত্র্যপূর্ণ বলা হয়েছে</a:t>
            </a:r>
            <a:r>
              <a:rPr lang="bn-BD" sz="40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3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76400" y="246063"/>
            <a:ext cx="6799385" cy="1579562"/>
          </a:xfrm>
        </p:spPr>
        <p:txBody>
          <a:bodyPr/>
          <a:lstStyle/>
          <a:p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35189" y="2663406"/>
            <a:ext cx="10216051" cy="2933456"/>
          </a:xfrm>
          <a:solidFill>
            <a:srgbClr val="00B050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n-BD" sz="4800" dirty="0" smtClean="0">
                <a:solidFill>
                  <a:srgbClr val="002060"/>
                </a:solidFill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এফ এম আবদুল জলীলের জন্ম কত সালে?</a:t>
            </a:r>
            <a:endParaRPr lang="en-US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সুন্দরবনের প্রধান দুইটি বৃক্ষের নাম বল 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কোন বৃক্ষের নামানুসারে  সুন্দরবনের নামকরন করা হয়েছে?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মৌয়ালীরা কোন কোন মওসুমে বন থেকে মধু সংগ্রহ করে?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018776" y="348519"/>
            <a:ext cx="4489938" cy="1902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74" y="80943"/>
            <a:ext cx="10338620" cy="4771275"/>
          </a:xfrm>
        </p:spPr>
      </p:pic>
      <p:sp>
        <p:nvSpPr>
          <p:cNvPr id="6" name="TextBox 5"/>
          <p:cNvSpPr txBox="1"/>
          <p:nvPr/>
        </p:nvSpPr>
        <p:spPr>
          <a:xfrm>
            <a:off x="4457578" y="3225064"/>
            <a:ext cx="4524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/>
              <a:t>বাড়ির কাজ</a:t>
            </a:r>
            <a:endParaRPr lang="en-US" sz="8000" dirty="0"/>
          </a:p>
        </p:txBody>
      </p:sp>
      <p:sp>
        <p:nvSpPr>
          <p:cNvPr id="7" name="TextBox 6"/>
          <p:cNvSpPr txBox="1"/>
          <p:nvPr/>
        </p:nvSpPr>
        <p:spPr>
          <a:xfrm>
            <a:off x="489397" y="5024425"/>
            <a:ext cx="11453446" cy="144655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“</a:t>
            </a:r>
            <a:r>
              <a:rPr lang="bn-BD" sz="3200" dirty="0" smtClean="0"/>
              <a:t>সুন্দরবন শুধু রয়েল বেঙ্গল টাইগারের আবাসভূমি নয়, বহু অমূল্য সম্পদেরও আধার” উক্তিটির যথার্থতা বিশ্লেষণ কর।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023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9209" y="326488"/>
            <a:ext cx="535781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                      </a:t>
            </a:r>
            <a:r>
              <a:rPr lang="bn-BD" sz="18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8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230" y="1908939"/>
            <a:ext cx="8770513" cy="3756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1926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</TotalTime>
  <Words>305</Words>
  <Application>Microsoft Office PowerPoint</Application>
  <PresentationFormat>Widescreen</PresentationFormat>
  <Paragraphs>76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 আজকের পাঠ  জানা-অজানার সুন্দরবন </vt:lpstr>
      <vt:lpstr>PowerPoint Presentation</vt:lpstr>
      <vt:lpstr>লেখক পরিচিতিঃ</vt:lpstr>
      <vt:lpstr>আদর্শ পাঠ  (শিক্ষক বই দেখে নিজে পড়বেন) </vt:lpstr>
      <vt:lpstr>PowerPoint Presentation</vt:lpstr>
      <vt:lpstr>PowerPoint Presentation</vt:lpstr>
      <vt:lpstr>সরব পাঠ-</vt:lpstr>
      <vt:lpstr>PowerPoint Presentation</vt:lpstr>
      <vt:lpstr>PowerPoint Presentation</vt:lpstr>
      <vt:lpstr>সমাধানঃ</vt:lpstr>
      <vt:lpstr>PowerPoint Presentation</vt:lpstr>
      <vt:lpstr>সমাধান:</vt:lpstr>
      <vt:lpstr>PowerPoint Presentation</vt:lpstr>
      <vt:lpstr>সমাধানঃ</vt:lpstr>
      <vt:lpstr> </vt:lpstr>
      <vt:lpstr>PowerPoint Presentation</vt:lpstr>
      <vt:lpstr>                         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ShAJAHAN</dc:title>
  <dc:creator>DOEL</dc:creator>
  <cp:lastModifiedBy>DOEL</cp:lastModifiedBy>
  <cp:revision>221</cp:revision>
  <dcterms:created xsi:type="dcterms:W3CDTF">2013-10-21T04:54:18Z</dcterms:created>
  <dcterms:modified xsi:type="dcterms:W3CDTF">2013-10-29T00:31:36Z</dcterms:modified>
</cp:coreProperties>
</file>